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4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EF90B-FA0B-AC66-AB11-08C15D4C5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2E65B-AB56-7957-90FD-7D095111A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9ED6E-143D-20CF-07BC-65BFEC061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BB978-D05D-B659-128F-B69E02D9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CD689-1279-7B9F-CF09-6443D714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7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253F5-F3A1-B2EC-F778-DFDD7E85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206B2F-693F-937A-221C-AF1F1D62D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FA2BA-14E0-5F8B-4584-210C243A2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8529D-772F-38C9-B2D0-48D98D6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B4931-E491-FEBB-95B6-CB987A26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1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CB6732-3CBB-9DA3-130E-3E235FDAB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07DB1-7A07-F0F5-20BE-FBB46A43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C1D34-37A7-AF70-7500-42FA2618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D89E0-8A4C-1E13-2F5B-CF7BC1A14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8ED7C-89A5-0672-A7D4-A5DD86392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1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83255-4BCF-3165-CD22-BAC73587F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C9BFF-2973-654B-8ACE-DAC21569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794B3-8BC5-2895-06A5-1298B26A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0C0DC-02D5-6645-A695-743E1166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6CD0A-6CAB-FC04-C65A-753DAAF1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FE57D-0560-6FC9-CEC4-D8314ADB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6A679-DA4A-39B2-A815-99CEDE8BA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B688E-67C0-91FE-BB1E-7D6930CD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2898D-2218-340F-41DE-2FFC3C1F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25A28-81C4-6FA0-002B-67F6D261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2B6B-5040-8CEC-CD2F-109DDC05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7C5A9-AEDB-6C1C-2068-F64AEE760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1F2B9-46DB-B699-C4A5-64EB663F1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6CB87-2B76-B6EE-743C-1CA66576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6CFC4-BE51-6E61-DEEB-2CB456FB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87EAB-9610-6796-79D3-62E55367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B5A2F-A19E-45FA-6667-ED5034A4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A2DAE-7F01-D03F-0C44-ADD6A93BF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4F3FE-EA97-216D-52B0-3D0E137CC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E70B9-AE49-D3DD-6D68-15A0CD269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6E0AB-7FD2-25D5-81E5-B8F861DFC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BB1D9-D6A7-7178-CE98-C9F01D20E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9275E-11B4-CC2F-B357-E1142715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EBECD8-124B-ACB2-0D5C-DA664142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5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06C9-232A-42E3-56E3-38AB5976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FFAE2C-7F92-3515-973F-0C2873621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B12A7-08DB-6904-7A57-B9111220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2649D9-6AE8-2FA3-1499-50C510FF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7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BF1CF-4AE9-63DE-03D3-7F00F213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D94449-5EC7-3771-AEAF-6D2B699A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175C1-9FCB-AA95-FCBE-B6776D3F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6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133B1-80A8-83CA-3C28-B3B388A01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FA71A-6500-08C5-C91F-85E57D53E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F2B16-5E14-DCBB-1E1E-BDA618469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83C3E-E0CA-8793-88B3-024935E9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4A33A-9329-E05C-BFDD-1A137B13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6CC7F-0C27-36F4-AD2D-B001FE6C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8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BFD82-3662-C913-6716-B4087E90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4A551-6102-75A1-92E6-302F42D8B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D3A14-98C2-5FB7-B716-6D6D94615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26C2A-5BCB-FC96-BC66-1E8CBDD3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885F5-7BFE-8356-CDBB-F46505D7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BB465-9800-232B-434D-508C3701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CE1E35-1999-95F9-A6A4-A9C247DFF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EF9D0-5233-732E-2947-3577B763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F7E02-F4B7-0220-97C8-43061997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A79F6-93C7-4409-8C77-B69F5A60A5D9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D63FE-9191-3BB7-E97B-8DA96A17A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2F8F6-57EA-B73F-51EC-8F776317A0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1D609-55F4-4C8B-93DD-C0442EF5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9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jupiter.plymouth.edu/~estiller/dm/program2play/phase1/preBeeNFlowersStage1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jupiter.plymouth.edu/~estiller/dm/program2play/phase1/BeeNFlowersStage1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upiter.plymouth.edu/~estiller/dm/program2play/phase1/BeeNFlowersStage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0BB8-14E6-702A-C165-DBB12843F6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Introduction to JavaScript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0CE13-6816-9022-C954-B65ACE56C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Context and Graphics</a:t>
            </a:r>
          </a:p>
        </p:txBody>
      </p:sp>
    </p:spTree>
    <p:extLst>
      <p:ext uri="{BB962C8B-B14F-4D97-AF65-F5344CB8AC3E}">
        <p14:creationId xmlns:p14="http://schemas.microsoft.com/office/powerpoint/2010/main" val="260052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30A8-D733-D9FF-8FE3-8BAB0D79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Elements of JavaScript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A036B-EF51-818C-0185-E6039EDBD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084" cy="4351338"/>
          </a:xfrm>
        </p:spPr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HTML</a:t>
            </a:r>
            <a:r>
              <a:rPr lang="en-US" dirty="0"/>
              <a:t> – Hypertext markup language</a:t>
            </a:r>
          </a:p>
          <a:p>
            <a:pPr lvl="1"/>
            <a:r>
              <a:rPr lang="en-US" dirty="0"/>
              <a:t>A computer programming language that determines the content for web pages</a:t>
            </a:r>
          </a:p>
          <a:p>
            <a:pPr lvl="1"/>
            <a:r>
              <a:rPr lang="en-US" dirty="0"/>
              <a:t>JavaScript must interact with HTML elements to have a visible influence on a web page</a:t>
            </a:r>
          </a:p>
          <a:p>
            <a:pPr lvl="1"/>
            <a:r>
              <a:rPr lang="en-US" dirty="0"/>
              <a:t>The HTML canvas is the primary mechanism used for JavaScript-based animation</a:t>
            </a:r>
          </a:p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CSS </a:t>
            </a:r>
            <a:r>
              <a:rPr lang="en-US" dirty="0"/>
              <a:t>-  Cascading stylesheets</a:t>
            </a:r>
          </a:p>
          <a:p>
            <a:pPr lvl="1"/>
            <a:r>
              <a:rPr lang="en-US" dirty="0"/>
              <a:t>A computer programming language separate from HTML</a:t>
            </a:r>
          </a:p>
          <a:p>
            <a:pPr lvl="1"/>
            <a:r>
              <a:rPr lang="en-US" dirty="0"/>
              <a:t>This language determines  the aesthetic of HTML elements and must interact with specific elements</a:t>
            </a:r>
          </a:p>
        </p:txBody>
      </p:sp>
    </p:spTree>
    <p:extLst>
      <p:ext uri="{BB962C8B-B14F-4D97-AF65-F5344CB8AC3E}">
        <p14:creationId xmlns:p14="http://schemas.microsoft.com/office/powerpoint/2010/main" val="45309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B86D-DA0A-C6DD-6B1F-E58904B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Basic Web Page Structure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D3993FC-C633-93CE-393A-4417784E1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058821"/>
              </p:ext>
            </p:extLst>
          </p:nvPr>
        </p:nvGraphicFramePr>
        <p:xfrm>
          <a:off x="838200" y="1793339"/>
          <a:ext cx="6558280" cy="441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09520" imgH="2565000" progId="">
                  <p:embed/>
                </p:oleObj>
              </mc:Choice>
              <mc:Fallback>
                <p:oleObj r:id="rId2" imgW="3809520" imgH="2565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1793339"/>
                        <a:ext cx="6558280" cy="4415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781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C933C-1B18-EF34-7510-C3DC299EE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 Look at a Sample Web Page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387E6FB-F48C-ED38-7A8E-4E1EC9234C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747"/>
              </p:ext>
            </p:extLst>
          </p:nvPr>
        </p:nvGraphicFramePr>
        <p:xfrm>
          <a:off x="1604962" y="1428750"/>
          <a:ext cx="8982075" cy="542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1872800" imgH="7161840" progId="">
                  <p:embed/>
                </p:oleObj>
              </mc:Choice>
              <mc:Fallback>
                <p:oleObj r:id="rId2" imgW="11872800" imgH="71618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04962" y="1428750"/>
                        <a:ext cx="8982075" cy="542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992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D9CF-1686-EC15-C60E-B9480253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Brief Look at the Header Section</a:t>
            </a:r>
          </a:p>
        </p:txBody>
      </p:sp>
      <p:pic>
        <p:nvPicPr>
          <p:cNvPr id="9" name="Content Placeholder 8" descr="A computer screen shot of a code">
            <a:extLst>
              <a:ext uri="{FF2B5EF4-FFF2-40B4-BE49-F238E27FC236}">
                <a16:creationId xmlns:a16="http://schemas.microsoft.com/office/drawing/2014/main" id="{80AF48F7-787E-2495-F488-7621CFB234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97689"/>
            <a:ext cx="10712915" cy="4099073"/>
          </a:xfrm>
        </p:spPr>
      </p:pic>
    </p:spTree>
    <p:extLst>
      <p:ext uri="{BB962C8B-B14F-4D97-AF65-F5344CB8AC3E}">
        <p14:creationId xmlns:p14="http://schemas.microsoft.com/office/powerpoint/2010/main" val="295172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D9CF-1686-EC15-C60E-B9480253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Brief Look at the Body Section</a:t>
            </a:r>
          </a:p>
        </p:txBody>
      </p:sp>
      <p:pic>
        <p:nvPicPr>
          <p:cNvPr id="6" name="Content Placeholder 5" descr="A computer screen shot of a program code">
            <a:extLst>
              <a:ext uri="{FF2B5EF4-FFF2-40B4-BE49-F238E27FC236}">
                <a16:creationId xmlns:a16="http://schemas.microsoft.com/office/drawing/2014/main" id="{1F1A98F2-D5F3-D152-49AE-7115DFE079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34" y="1690688"/>
            <a:ext cx="7867786" cy="4802188"/>
          </a:xfrm>
        </p:spPr>
      </p:pic>
    </p:spTree>
    <p:extLst>
      <p:ext uri="{BB962C8B-B14F-4D97-AF65-F5344CB8AC3E}">
        <p14:creationId xmlns:p14="http://schemas.microsoft.com/office/powerpoint/2010/main" val="241021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862E-47C7-8B16-937B-814DF4EB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Introduction to JavaScript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E3F20-FB7D-000D-5D79-3675C260D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course we will be drawing images on the HTML element, canvas for the bulk of our JavaScript-based graphics.</a:t>
            </a:r>
          </a:p>
          <a:p>
            <a:r>
              <a:rPr lang="en-US" dirty="0"/>
              <a:t>This requires:</a:t>
            </a:r>
          </a:p>
          <a:p>
            <a:pPr lvl="1"/>
            <a:r>
              <a:rPr lang="en-US" dirty="0"/>
              <a:t>Reading in an image file.</a:t>
            </a:r>
          </a:p>
          <a:p>
            <a:pPr lvl="1"/>
            <a:r>
              <a:rPr lang="en-US" dirty="0"/>
              <a:t>Ensuring the image file is fully downloaded before using the graphic.</a:t>
            </a:r>
          </a:p>
          <a:p>
            <a:pPr lvl="1"/>
            <a:r>
              <a:rPr lang="en-US" dirty="0"/>
              <a:t>Getting a reference to an HTML canvas object.</a:t>
            </a:r>
          </a:p>
          <a:p>
            <a:pPr lvl="1"/>
            <a:r>
              <a:rPr lang="en-US" dirty="0"/>
              <a:t>Drawing the graphic using the graphics context of an HTML canvas.</a:t>
            </a:r>
          </a:p>
          <a:p>
            <a:pPr lvl="1"/>
            <a:r>
              <a:rPr lang="en-US" dirty="0"/>
              <a:t>This requires an understanding of the graphics coordinate system:</a:t>
            </a:r>
            <a:br>
              <a:rPr lang="en-US" dirty="0"/>
            </a:br>
            <a:r>
              <a:rPr lang="en-US" dirty="0">
                <a:hlinkClick r:id="rId2"/>
              </a:rPr>
              <a:t>http://jupiter.plymouth.edu/~estiller/dm/program2play/phase1/preBeeNFlowersStage1.html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4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862E-47C7-8B16-937B-814DF4EB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Understanding the Graphics Coordinate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E3F20-FB7D-000D-5D79-3675C260D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Explore the graphics coordinate system using this tool:</a:t>
            </a:r>
            <a:br>
              <a:rPr lang="en-US" dirty="0"/>
            </a:br>
            <a:r>
              <a:rPr lang="en-US" dirty="0">
                <a:hlinkClick r:id="rId2"/>
              </a:rPr>
              <a:t>http://jupiter.plymouth.edu/~estiller/dm/program2play/phase1/BeeNFlowersStage1.html</a:t>
            </a:r>
            <a:endParaRPr lang="en-US" dirty="0"/>
          </a:p>
          <a:p>
            <a:r>
              <a:rPr lang="en-US" dirty="0"/>
              <a:t>Answer the following questions to reinforce your understanding.</a:t>
            </a:r>
            <a:br>
              <a:rPr lang="en-US" dirty="0"/>
            </a:br>
            <a:endParaRPr lang="en-US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What is the range of values for X in the exploration tool? ___________________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is X its lowest value? __________________________________________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is X its highest value? __________________________________________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range of values for Y in the exploration tool? ___________________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is Y its lowest value? __________________________________________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is Y its highest value? __________________________________________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coordinates (X,Y) for the upper left-hand corner of the graphics area?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__________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coordinates (X,Y) for the lower right-hand corner of the graphics area?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__________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are coordinates (X,Y) for the upper right-hand corner of the graphics area?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__________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 What are coordinates (X,Y) for the lower left-hand corner of the graphics area?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2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4296-DE46-5DD6-4FE2-4E6F3A90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06" y="419893"/>
            <a:ext cx="4332194" cy="4888193"/>
          </a:xfrm>
        </p:spPr>
        <p:txBody>
          <a:bodyPr>
            <a:normAutofit/>
          </a:bodyPr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Play a game to reinforce your understanding of the graphics coordinate system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ABB204F-4B23-2BA1-675C-B5D1856633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928602"/>
              </p:ext>
            </p:extLst>
          </p:nvPr>
        </p:nvGraphicFramePr>
        <p:xfrm>
          <a:off x="6060981" y="381793"/>
          <a:ext cx="5586413" cy="609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587200" imgH="6095160" progId="">
                  <p:embed/>
                </p:oleObj>
              </mc:Choice>
              <mc:Fallback>
                <p:oleObj r:id="rId2" imgW="5587200" imgH="60951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60981" y="381793"/>
                        <a:ext cx="5586413" cy="609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D1BE79-0A3F-A8BC-673D-58D1E2C89898}"/>
              </a:ext>
            </a:extLst>
          </p:cNvPr>
          <p:cNvSpPr txBox="1"/>
          <p:nvPr/>
        </p:nvSpPr>
        <p:spPr>
          <a:xfrm>
            <a:off x="233082" y="5109882"/>
            <a:ext cx="5586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http://jupiter.plymouth.edu/~estiller/dm/program2play/phase1/BeeNFlowersStage1.html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25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423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ADLaM Display</vt:lpstr>
      <vt:lpstr>Arial</vt:lpstr>
      <vt:lpstr>Calibri</vt:lpstr>
      <vt:lpstr>Calibri Light</vt:lpstr>
      <vt:lpstr>Times New Roman</vt:lpstr>
      <vt:lpstr>Office Theme</vt:lpstr>
      <vt:lpstr>Introduction to JavaScript</vt:lpstr>
      <vt:lpstr>Elements of JavaScript Context</vt:lpstr>
      <vt:lpstr>Basic Web Page Structure</vt:lpstr>
      <vt:lpstr>A Look at a Sample Web Page</vt:lpstr>
      <vt:lpstr>Brief Look at the Header Section</vt:lpstr>
      <vt:lpstr>Brief Look at the Body Section</vt:lpstr>
      <vt:lpstr>Introduction to JavaScript Graphics</vt:lpstr>
      <vt:lpstr>Understanding the Graphics Coordinate System</vt:lpstr>
      <vt:lpstr>Play a game to reinforce your understanding of the graphics coordinate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JavaScript</dc:title>
  <dc:creator>Evelyn Stiller</dc:creator>
  <cp:lastModifiedBy>Evelyn Stiller</cp:lastModifiedBy>
  <cp:revision>24</cp:revision>
  <dcterms:created xsi:type="dcterms:W3CDTF">2023-09-18T14:14:14Z</dcterms:created>
  <dcterms:modified xsi:type="dcterms:W3CDTF">2023-09-18T21:04:04Z</dcterms:modified>
</cp:coreProperties>
</file>